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8"/>
  </p:notesMasterIdLst>
  <p:handoutMasterIdLst>
    <p:handoutMasterId r:id="rId19"/>
  </p:handoutMasterIdLst>
  <p:sldIdLst>
    <p:sldId id="433" r:id="rId2"/>
    <p:sldId id="435" r:id="rId3"/>
    <p:sldId id="436" r:id="rId4"/>
    <p:sldId id="437" r:id="rId5"/>
    <p:sldId id="439" r:id="rId6"/>
    <p:sldId id="440" r:id="rId7"/>
    <p:sldId id="441" r:id="rId8"/>
    <p:sldId id="442" r:id="rId9"/>
    <p:sldId id="450" r:id="rId10"/>
    <p:sldId id="444" r:id="rId11"/>
    <p:sldId id="446" r:id="rId12"/>
    <p:sldId id="460" r:id="rId13"/>
    <p:sldId id="448" r:id="rId14"/>
    <p:sldId id="449" r:id="rId15"/>
    <p:sldId id="452" r:id="rId16"/>
    <p:sldId id="510" r:id="rId17"/>
  </p:sldIdLst>
  <p:sldSz cx="9144000" cy="6858000" type="screen4x3"/>
  <p:notesSz cx="6858000" cy="99456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3A"/>
    <a:srgbClr val="FF7C80"/>
    <a:srgbClr val="FF66FF"/>
    <a:srgbClr val="FFCC00"/>
    <a:srgbClr val="FF3300"/>
    <a:srgbClr val="4D4D4D"/>
    <a:srgbClr val="99FFCC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176" autoAdjust="0"/>
    <p:restoredTop sz="87127" autoAdjust="0"/>
  </p:normalViewPr>
  <p:slideViewPr>
    <p:cSldViewPr>
      <p:cViewPr varScale="1">
        <p:scale>
          <a:sx n="48" d="100"/>
          <a:sy n="48" d="100"/>
        </p:scale>
        <p:origin x="-9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8A42579-8109-403F-9FAD-D869A8D477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1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1"/>
            <a:ext cx="5486400" cy="4475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030E900-55D0-4E32-84CC-A9E1711186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590800"/>
            <a:ext cx="7315200" cy="838200"/>
          </a:xfrm>
        </p:spPr>
        <p:txBody>
          <a:bodyPr/>
          <a:lstStyle>
            <a:lvl1pPr algn="ctr">
              <a:defRPr sz="4000">
                <a:solidFill>
                  <a:srgbClr val="0E118E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3657600"/>
            <a:ext cx="5181600" cy="6858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261300"/>
                </a:solidFill>
              </a14:hiddenFill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400" i="1">
                <a:solidFill>
                  <a:srgbClr val="0E118E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75245-5030-47E5-9728-AD54240261B9}" type="datetime1">
              <a:rPr lang="id-ID" smtClean="0"/>
              <a:t>13/11/2019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49849-8B8B-4C84-AFF2-44BA93DC54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6150" y="0"/>
            <a:ext cx="18478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0"/>
            <a:ext cx="53911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18232-DCE8-4399-8F16-8C9783532E36}" type="datetime1">
              <a:rPr lang="id-ID" smtClean="0"/>
              <a:t>13/11/2019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87090-DD60-412D-AAD1-BDED514685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153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" y="685800"/>
            <a:ext cx="8229600" cy="5410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46B7D-6ADE-45FE-AE08-AF1DBD3586C4}" type="datetime1">
              <a:rPr lang="id-ID" smtClean="0"/>
              <a:t>13/11/2019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0D130-A747-40D5-B73E-2CDEE7798F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CB7ED-3680-4A8E-98B7-4C821AAD9750}" type="datetime1">
              <a:rPr lang="id-ID" smtClean="0"/>
              <a:t>13/11/2019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AEF06-680B-46E8-8244-7382565F9C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47230-413E-42DE-B6A7-43382BCAE38A}" type="datetime1">
              <a:rPr lang="id-ID" smtClean="0"/>
              <a:t>13/11/2019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16FD5-FE7C-4B7E-B1E9-9B24F79695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447800"/>
            <a:ext cx="3505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447800"/>
            <a:ext cx="3505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01518-9055-4DCB-8FC3-2DB83B43943E}" type="datetime1">
              <a:rPr lang="id-ID" smtClean="0"/>
              <a:t>13/11/2019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A1EAD-DD37-4337-8661-3B1F473BD4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A7B32-F52F-4F88-995A-6D9E00BC5D0A}" type="datetime1">
              <a:rPr lang="id-ID" smtClean="0"/>
              <a:t>13/11/2019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45602-3F76-48F5-BBF7-8D6A1DF0F0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5B322-E48C-495E-A6B0-471A2289E21E}" type="datetime1">
              <a:rPr lang="id-ID" smtClean="0"/>
              <a:t>13/11/2019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141FA-A4BF-4929-9C32-F22AE8FD1C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BB656-D44F-4FFA-AF4F-05BCE840C041}" type="datetime1">
              <a:rPr lang="id-ID" smtClean="0"/>
              <a:t>13/11/2019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182E3-0CAF-4184-9134-820C1BFC9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FBF16-3075-4D55-9B80-C83706A01EE2}" type="datetime1">
              <a:rPr lang="id-ID" smtClean="0"/>
              <a:t>13/11/2019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9442D-E342-45EF-9026-B96E3FB13E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45D8E-7671-4C59-B082-27F307AC34EB}" type="datetime1">
              <a:rPr lang="id-ID" smtClean="0"/>
              <a:t>13/11/2019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D23E4-62C7-4355-8C9D-191B3A06DE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0"/>
            <a:ext cx="6705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447800"/>
            <a:ext cx="716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89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5B9AE92E-C891-4CAA-B392-26BCDB3BAC79}" type="datetime1">
              <a:rPr lang="id-ID" smtClean="0"/>
              <a:t>13/11/2019</a:t>
            </a:fld>
            <a:endParaRPr lang="en-US"/>
          </a:p>
        </p:txBody>
      </p:sp>
      <p:sp>
        <p:nvSpPr>
          <p:cNvPr id="489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9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EC53291-582C-42D3-9229-A47A63C92E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800" b="1">
          <a:solidFill>
            <a:srgbClr val="00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b="1" i="1">
          <a:solidFill>
            <a:srgbClr val="006699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000" b="1">
          <a:solidFill>
            <a:srgbClr val="006699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b="1">
          <a:solidFill>
            <a:srgbClr val="006699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b="1">
          <a:solidFill>
            <a:srgbClr val="006699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b="1">
          <a:solidFill>
            <a:srgbClr val="006699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b="1">
          <a:solidFill>
            <a:srgbClr val="006699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b="1">
          <a:solidFill>
            <a:srgbClr val="006699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b="1">
          <a:solidFill>
            <a:srgbClr val="00669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057400"/>
            <a:ext cx="7315200" cy="1143000"/>
          </a:xfrm>
        </p:spPr>
        <p:txBody>
          <a:bodyPr/>
          <a:lstStyle/>
          <a:p>
            <a:pPr eaLnBrk="1" hangingPunct="1"/>
            <a:r>
              <a:rPr lang="en-US" altLang="en-US" sz="7200" dirty="0" smtClean="0">
                <a:solidFill>
                  <a:schemeClr val="tx1"/>
                </a:solidFill>
              </a:rPr>
              <a:t>SUARNI, S.E</a:t>
            </a:r>
            <a:endParaRPr lang="en-US" altLang="en-US" sz="7200" dirty="0" smtClean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505200"/>
            <a:ext cx="9144000" cy="533400"/>
          </a:xfrm>
        </p:spPr>
        <p:txBody>
          <a:bodyPr/>
          <a:lstStyle/>
          <a:p>
            <a:pPr eaLnBrk="1" hangingPunct="1"/>
            <a:r>
              <a:rPr lang="en-US" altLang="en-US" sz="2000" dirty="0" err="1" smtClean="0"/>
              <a:t>Kerja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Sama</a:t>
            </a:r>
            <a:r>
              <a:rPr lang="en-US" altLang="en-US" sz="2000" dirty="0" smtClean="0"/>
              <a:t> Tim &amp; </a:t>
            </a:r>
            <a:r>
              <a:rPr lang="en-US" altLang="en-US" sz="2000" dirty="0" err="1" smtClean="0"/>
              <a:t>Meningkatkan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Kemampuan</a:t>
            </a:r>
            <a:r>
              <a:rPr lang="en-US" altLang="en-US" sz="2000" dirty="0" smtClean="0"/>
              <a:t> Interpersonal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153400" cy="609600"/>
          </a:xfrm>
        </p:spPr>
        <p:txBody>
          <a:bodyPr/>
          <a:lstStyle/>
          <a:p>
            <a:pPr algn="ctr" eaLnBrk="1" hangingPunct="1"/>
            <a:r>
              <a:rPr lang="en-US" altLang="en-US" smtClean="0">
                <a:solidFill>
                  <a:srgbClr val="00003A"/>
                </a:solidFill>
              </a:rPr>
              <a:t>REFLEKSI &amp; LATIHAN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610600" cy="5867400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solidFill>
                  <a:srgbClr val="00003A"/>
                </a:solidFill>
              </a:rPr>
              <a:t>Hal-hal apa saja yang membuat Anda nyaman bekerja sama dengan orang lain? Apa yang membuat Anda kesal? </a:t>
            </a:r>
          </a:p>
          <a:p>
            <a:pPr eaLnBrk="1" hangingPunct="1"/>
            <a:r>
              <a:rPr lang="en-US" altLang="en-US" sz="2400" smtClean="0">
                <a:solidFill>
                  <a:srgbClr val="00003A"/>
                </a:solidFill>
              </a:rPr>
              <a:t>Carilah teman kerja kelompok yang berbeda dari biasanya</a:t>
            </a:r>
          </a:p>
          <a:p>
            <a:pPr eaLnBrk="1" hangingPunct="1"/>
            <a:r>
              <a:rPr lang="en-US" altLang="en-US" sz="2400" smtClean="0">
                <a:solidFill>
                  <a:srgbClr val="00003A"/>
                </a:solidFill>
              </a:rPr>
              <a:t>Cobalah bekerja sama dengan orang yang tidak terlalu Anda kenal dekat</a:t>
            </a:r>
          </a:p>
          <a:p>
            <a:pPr eaLnBrk="1" hangingPunct="1"/>
            <a:r>
              <a:rPr lang="en-US" altLang="en-US" sz="2400" smtClean="0">
                <a:solidFill>
                  <a:srgbClr val="00003A"/>
                </a:solidFill>
              </a:rPr>
              <a:t>Dalam kegiatan organisasi, belajarlah : </a:t>
            </a:r>
          </a:p>
          <a:p>
            <a:pPr eaLnBrk="1" hangingPunct="1"/>
            <a:r>
              <a:rPr lang="en-US" altLang="en-US" sz="2400" smtClean="0">
                <a:solidFill>
                  <a:srgbClr val="00003A"/>
                </a:solidFill>
              </a:rPr>
              <a:t>Mengenali kekurangan &amp; kelebihan orang lain</a:t>
            </a:r>
          </a:p>
          <a:p>
            <a:pPr eaLnBrk="1" hangingPunct="1"/>
            <a:r>
              <a:rPr lang="en-US" altLang="en-US" sz="2400" smtClean="0">
                <a:solidFill>
                  <a:srgbClr val="00003A"/>
                </a:solidFill>
              </a:rPr>
              <a:t>Membagi tanggung jawab berdasarkan kekurangan &amp; kelebihan itu</a:t>
            </a:r>
          </a:p>
          <a:p>
            <a:pPr eaLnBrk="1" hangingPunct="1"/>
            <a:r>
              <a:rPr lang="en-US" altLang="en-US" sz="2400" smtClean="0">
                <a:solidFill>
                  <a:srgbClr val="00003A"/>
                </a:solidFill>
              </a:rPr>
              <a:t>Hindari alasan kurang rasional dalam pembagian kerja (misal, yang mengurus makanan harus perempuan, toh koki hotel pun lebih banyak pria)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MI_062_0144"/>
          <p:cNvPicPr>
            <a:picLocks noChangeAspect="1" noChangeArrowheads="1"/>
          </p:cNvPicPr>
          <p:nvPr/>
        </p:nvPicPr>
        <p:blipFill>
          <a:blip r:embed="rId2"/>
          <a:srcRect b="34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sz="3800" smtClean="0">
                <a:solidFill>
                  <a:srgbClr val="00003A"/>
                </a:solidFill>
              </a:rPr>
              <a:t>MENINGKATKAN KEMAMPUAN INTERPERSONAL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MI_083_0138"/>
          <p:cNvPicPr>
            <a:picLocks noChangeAspect="1" noChangeArrowheads="1"/>
          </p:cNvPicPr>
          <p:nvPr/>
        </p:nvPicPr>
        <p:blipFill>
          <a:blip r:embed="rId2"/>
          <a:srcRect b="4094"/>
          <a:stretch>
            <a:fillRect/>
          </a:stretch>
        </p:blipFill>
        <p:spPr bwMode="auto">
          <a:xfrm>
            <a:off x="0" y="0"/>
            <a:ext cx="497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4876800" y="4800600"/>
            <a:ext cx="447833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b="1" i="1">
                <a:solidFill>
                  <a:schemeClr val="bg1"/>
                </a:solidFill>
              </a:rPr>
              <a:t>Jika hati mereka sudah terkunci tentu akan lebih sulit bekerja sama…</a:t>
            </a:r>
            <a:r>
              <a:rPr lang="en-US" altLang="en-US"/>
              <a:t> </a:t>
            </a: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5105400" y="1219200"/>
            <a:ext cx="40386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2800" b="1" i="1">
                <a:solidFill>
                  <a:schemeClr val="bg1"/>
                </a:solidFill>
              </a:rPr>
              <a:t>”80% orang yang gagal adalah mereka yang tidak dapat berhubungan baik dengan orang lain.”</a:t>
            </a:r>
            <a:r>
              <a:rPr lang="en-US" altLang="en-US"/>
              <a:t> </a:t>
            </a:r>
          </a:p>
        </p:txBody>
      </p:sp>
      <p:sp>
        <p:nvSpPr>
          <p:cNvPr id="14341" name="Rectangle 12"/>
          <p:cNvSpPr>
            <a:spLocks noChangeArrowheads="1"/>
          </p:cNvSpPr>
          <p:nvPr/>
        </p:nvSpPr>
        <p:spPr bwMode="auto">
          <a:xfrm>
            <a:off x="5486400" y="3124200"/>
            <a:ext cx="3386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	</a:t>
            </a:r>
            <a:r>
              <a:rPr lang="en-US" altLang="en-US" sz="2000" b="1">
                <a:solidFill>
                  <a:schemeClr val="bg1"/>
                </a:solidFill>
              </a:rPr>
              <a:t>Robert Bolton, </a:t>
            </a: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penulis buku People Skills</a:t>
            </a:r>
          </a:p>
        </p:txBody>
      </p:sp>
      <p:sp>
        <p:nvSpPr>
          <p:cNvPr id="14342" name="Rectangle 14"/>
          <p:cNvSpPr>
            <a:spLocks noChangeArrowheads="1"/>
          </p:cNvSpPr>
          <p:nvPr/>
        </p:nvSpPr>
        <p:spPr bwMode="auto">
          <a:xfrm>
            <a:off x="5105400" y="304800"/>
            <a:ext cx="3548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>
                <a:solidFill>
                  <a:schemeClr val="bg1"/>
                </a:solidFill>
                <a:latin typeface="Impact" pitchFamily="34" charset="0"/>
              </a:rPr>
              <a:t> MENGAPA PENTING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305800" cy="838200"/>
          </a:xfrm>
        </p:spPr>
        <p:txBody>
          <a:bodyPr/>
          <a:lstStyle/>
          <a:p>
            <a:pPr algn="ctr" eaLnBrk="1" hangingPunct="1"/>
            <a:r>
              <a:rPr lang="en-US" altLang="en-US" sz="3200" smtClean="0">
                <a:solidFill>
                  <a:srgbClr val="00003A"/>
                </a:solidFill>
              </a:rPr>
              <a:t>UNSUR KETERAMPILAN INTERPERSONAL</a:t>
            </a:r>
          </a:p>
        </p:txBody>
      </p:sp>
      <p:pic>
        <p:nvPicPr>
          <p:cNvPr id="15363" name="Picture 4" descr="O_029_0696"/>
          <p:cNvPicPr>
            <a:picLocks noChangeAspect="1" noChangeArrowheads="1"/>
          </p:cNvPicPr>
          <p:nvPr/>
        </p:nvPicPr>
        <p:blipFill>
          <a:blip r:embed="rId2"/>
          <a:srcRect b="20000"/>
          <a:stretch>
            <a:fillRect/>
          </a:stretch>
        </p:blipFill>
        <p:spPr bwMode="auto">
          <a:xfrm>
            <a:off x="228600" y="914400"/>
            <a:ext cx="19907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SC_032_0285"/>
          <p:cNvPicPr>
            <a:picLocks noChangeAspect="1" noChangeArrowheads="1"/>
          </p:cNvPicPr>
          <p:nvPr/>
        </p:nvPicPr>
        <p:blipFill>
          <a:blip r:embed="rId3"/>
          <a:srcRect b="3033"/>
          <a:stretch>
            <a:fillRect/>
          </a:stretch>
        </p:blipFill>
        <p:spPr bwMode="auto">
          <a:xfrm>
            <a:off x="2667000" y="4267200"/>
            <a:ext cx="20574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430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1295400"/>
            <a:ext cx="15351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OS2406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3886200"/>
            <a:ext cx="3124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OS2705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990600"/>
            <a:ext cx="16351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9"/>
          <p:cNvSpPr>
            <a:spLocks noChangeArrowheads="1"/>
          </p:cNvSpPr>
          <p:nvPr/>
        </p:nvSpPr>
        <p:spPr bwMode="auto">
          <a:xfrm>
            <a:off x="228600" y="3305175"/>
            <a:ext cx="2665413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b="1">
                <a:solidFill>
                  <a:srgbClr val="00003A"/>
                </a:solidFill>
              </a:rPr>
              <a:t>Kepekaan 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b="1">
                <a:solidFill>
                  <a:srgbClr val="00003A"/>
                </a:solidFill>
              </a:rPr>
              <a:t>membaca situasi</a:t>
            </a:r>
          </a:p>
        </p:txBody>
      </p:sp>
      <p:sp>
        <p:nvSpPr>
          <p:cNvPr id="15369" name="Rectangle 10"/>
          <p:cNvSpPr>
            <a:spLocks noChangeArrowheads="1"/>
          </p:cNvSpPr>
          <p:nvPr/>
        </p:nvSpPr>
        <p:spPr bwMode="auto">
          <a:xfrm>
            <a:off x="3417888" y="2971800"/>
            <a:ext cx="23749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b="1">
                <a:solidFill>
                  <a:srgbClr val="00003A"/>
                </a:solidFill>
              </a:rPr>
              <a:t>Keterampilan </a:t>
            </a:r>
          </a:p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b="1">
                <a:solidFill>
                  <a:srgbClr val="00003A"/>
                </a:solidFill>
              </a:rPr>
              <a:t>mendengarkan</a:t>
            </a:r>
          </a:p>
        </p:txBody>
      </p:sp>
      <p:sp>
        <p:nvSpPr>
          <p:cNvPr id="15370" name="Rectangle 11"/>
          <p:cNvSpPr>
            <a:spLocks noChangeArrowheads="1"/>
          </p:cNvSpPr>
          <p:nvPr/>
        </p:nvSpPr>
        <p:spPr bwMode="auto">
          <a:xfrm>
            <a:off x="6324600" y="838200"/>
            <a:ext cx="2014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>
                <a:solidFill>
                  <a:srgbClr val="00003A"/>
                </a:solidFill>
              </a:rPr>
              <a:t>Menegaskan</a:t>
            </a:r>
          </a:p>
        </p:txBody>
      </p:sp>
      <p:sp>
        <p:nvSpPr>
          <p:cNvPr id="15371" name="Rectangle 12"/>
          <p:cNvSpPr>
            <a:spLocks noChangeArrowheads="1"/>
          </p:cNvSpPr>
          <p:nvPr/>
        </p:nvSpPr>
        <p:spPr bwMode="auto">
          <a:xfrm>
            <a:off x="5334000" y="5943600"/>
            <a:ext cx="340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b="1">
                <a:solidFill>
                  <a:srgbClr val="00003A"/>
                </a:solidFill>
              </a:rPr>
              <a:t>Menyelesaikan konflik</a:t>
            </a:r>
          </a:p>
        </p:txBody>
      </p:sp>
      <p:sp>
        <p:nvSpPr>
          <p:cNvPr id="15372" name="Rectangle 13"/>
          <p:cNvSpPr>
            <a:spLocks noChangeArrowheads="1"/>
          </p:cNvSpPr>
          <p:nvPr/>
        </p:nvSpPr>
        <p:spPr bwMode="auto">
          <a:xfrm>
            <a:off x="-22225" y="4572000"/>
            <a:ext cx="2460625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b="1">
                <a:solidFill>
                  <a:srgbClr val="00003A"/>
                </a:solidFill>
              </a:rPr>
              <a:t>Bekerja sama </a:t>
            </a:r>
          </a:p>
          <a:p>
            <a:pPr algn="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b="1">
                <a:solidFill>
                  <a:srgbClr val="00003A"/>
                </a:solidFill>
              </a:rPr>
              <a:t>menyelesaikan </a:t>
            </a:r>
          </a:p>
          <a:p>
            <a:pPr algn="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b="1">
                <a:solidFill>
                  <a:srgbClr val="00003A"/>
                </a:solidFill>
              </a:rPr>
              <a:t>masalah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PE_131_0124"/>
          <p:cNvPicPr>
            <a:picLocks noChangeAspect="1" noChangeArrowheads="1"/>
          </p:cNvPicPr>
          <p:nvPr/>
        </p:nvPicPr>
        <p:blipFill>
          <a:blip r:embed="rId2"/>
          <a:srcRect b="41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3581400"/>
            <a:ext cx="6477000" cy="3276600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en-US" altLang="en-US" sz="2400" smtClean="0">
                <a:solidFill>
                  <a:schemeClr val="tx1"/>
                </a:solidFill>
              </a:rPr>
              <a:t>Jangan menghakimi</a:t>
            </a:r>
          </a:p>
          <a:p>
            <a:pPr eaLnBrk="1" hangingPunct="1"/>
            <a:r>
              <a:rPr lang="en-US" altLang="en-US" sz="2400" smtClean="0">
                <a:solidFill>
                  <a:schemeClr val="tx1"/>
                </a:solidFill>
              </a:rPr>
              <a:t>Hindari mengeluh</a:t>
            </a:r>
          </a:p>
          <a:p>
            <a:pPr eaLnBrk="1" hangingPunct="1"/>
            <a:r>
              <a:rPr lang="en-US" altLang="en-US" sz="2400" smtClean="0">
                <a:solidFill>
                  <a:schemeClr val="tx1"/>
                </a:solidFill>
              </a:rPr>
              <a:t>Beri penghargaan yang jujur dan tulus</a:t>
            </a:r>
          </a:p>
          <a:p>
            <a:pPr eaLnBrk="1" hangingPunct="1"/>
            <a:r>
              <a:rPr lang="en-US" altLang="en-US" sz="2400" smtClean="0">
                <a:solidFill>
                  <a:schemeClr val="tx1"/>
                </a:solidFill>
              </a:rPr>
              <a:t>Tunjukkan minat yang tulus</a:t>
            </a:r>
          </a:p>
          <a:p>
            <a:pPr eaLnBrk="1" hangingPunct="1"/>
            <a:r>
              <a:rPr lang="en-US" altLang="en-US" sz="2400" smtClean="0">
                <a:solidFill>
                  <a:schemeClr val="tx1"/>
                </a:solidFill>
              </a:rPr>
              <a:t>Tersenyumlah</a:t>
            </a:r>
          </a:p>
          <a:p>
            <a:pPr eaLnBrk="1" hangingPunct="1"/>
            <a:r>
              <a:rPr lang="en-US" altLang="en-US" sz="2400" smtClean="0">
                <a:solidFill>
                  <a:schemeClr val="tx1"/>
                </a:solidFill>
              </a:rPr>
              <a:t>Buat orang lain merasa penting</a:t>
            </a:r>
          </a:p>
          <a:p>
            <a:pPr eaLnBrk="1" hangingPunct="1"/>
            <a:r>
              <a:rPr lang="en-US" altLang="en-US" sz="2400" smtClean="0">
                <a:solidFill>
                  <a:schemeClr val="tx1"/>
                </a:solidFill>
              </a:rPr>
              <a:t>Ajukan pertanyaan, bukan perintah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400" smtClean="0">
              <a:solidFill>
                <a:schemeClr val="tx1"/>
              </a:solidFill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0" y="0"/>
            <a:ext cx="8088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>
                <a:solidFill>
                  <a:srgbClr val="FFCC00"/>
                </a:solidFill>
                <a:latin typeface="Impact" pitchFamily="34" charset="0"/>
              </a:rPr>
              <a:t>TIPS MENINGKATKAN EFEKTIVITAS INTERPERSONAL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153400" cy="609600"/>
          </a:xfrm>
        </p:spPr>
        <p:txBody>
          <a:bodyPr/>
          <a:lstStyle/>
          <a:p>
            <a:pPr algn="ctr" eaLnBrk="1" hangingPunct="1"/>
            <a:r>
              <a:rPr lang="en-US" altLang="en-US" smtClean="0">
                <a:solidFill>
                  <a:srgbClr val="00003A"/>
                </a:solidFill>
              </a:rPr>
              <a:t>REFLEKSI &amp; LATIHAN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9906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solidFill>
                  <a:srgbClr val="00003A"/>
                </a:solidFill>
              </a:rPr>
              <a:t>Renungkanlah bagaimana sebenarnya kualitas hubungan Anda dengan teman-teman, keluarga, dst. </a:t>
            </a:r>
          </a:p>
          <a:p>
            <a:pPr eaLnBrk="1" hangingPunct="1"/>
            <a:r>
              <a:rPr lang="en-US" altLang="en-US" sz="2400" smtClean="0">
                <a:solidFill>
                  <a:srgbClr val="00003A"/>
                </a:solidFill>
              </a:rPr>
              <a:t>Buat target berkenalan dengan orang tiap minggunya dan tetap jalin kontak dengan mereka. </a:t>
            </a:r>
          </a:p>
          <a:p>
            <a:pPr eaLnBrk="1" hangingPunct="1"/>
            <a:r>
              <a:rPr lang="en-US" altLang="en-US" sz="2400" smtClean="0">
                <a:solidFill>
                  <a:srgbClr val="00003A"/>
                </a:solidFill>
              </a:rPr>
              <a:t>Mulailah percakapan dengan orang-orang yang tidak Anda kenal di tempat umum (misal kendaraan umum. </a:t>
            </a:r>
          </a:p>
          <a:p>
            <a:pPr eaLnBrk="1" hangingPunct="1"/>
            <a:r>
              <a:rPr lang="en-US" altLang="en-US" sz="2400" smtClean="0">
                <a:solidFill>
                  <a:srgbClr val="00003A"/>
                </a:solidFill>
              </a:rPr>
              <a:t>Luangkanlah waktu setidaknya 15 menit sehari untuk</a:t>
            </a:r>
          </a:p>
          <a:p>
            <a:pPr lvl="1" eaLnBrk="1" hangingPunct="1"/>
            <a:r>
              <a:rPr lang="en-US" altLang="en-US" sz="2000" smtClean="0">
                <a:solidFill>
                  <a:srgbClr val="00003A"/>
                </a:solidFill>
              </a:rPr>
              <a:t>mendengarkan secara aktif teman atau keluarga Anda. </a:t>
            </a:r>
          </a:p>
          <a:p>
            <a:pPr lvl="1" eaLnBrk="1" hangingPunct="1"/>
            <a:r>
              <a:rPr lang="en-US" altLang="en-US" sz="2000" smtClean="0">
                <a:solidFill>
                  <a:srgbClr val="00003A"/>
                </a:solidFill>
              </a:rPr>
              <a:t>mengamati cara orang berinteraksi di tempat umum. Bagaimana cara bersosialisasi orang-orang yang memiliki teman banyak?</a:t>
            </a:r>
            <a:r>
              <a:rPr lang="en-US" altLang="en-US" smtClean="0">
                <a:solidFill>
                  <a:srgbClr val="00003A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895600"/>
            <a:ext cx="5562600" cy="1066800"/>
          </a:xfrm>
        </p:spPr>
        <p:txBody>
          <a:bodyPr/>
          <a:lstStyle/>
          <a:p>
            <a:pPr algn="ctr" eaLnBrk="1" hangingPunct="1"/>
            <a:r>
              <a:rPr lang="en-US" altLang="en-US" sz="9600" b="1" smtClean="0">
                <a:solidFill>
                  <a:srgbClr val="FF0000"/>
                </a:solidFill>
              </a:rPr>
              <a:t>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05400" y="228600"/>
            <a:ext cx="4038600" cy="685800"/>
          </a:xfrm>
        </p:spPr>
        <p:txBody>
          <a:bodyPr/>
          <a:lstStyle/>
          <a:p>
            <a:pPr eaLnBrk="1" hangingPunct="1"/>
            <a:r>
              <a:rPr lang="en-US" altLang="en-US" smtClean="0"/>
              <a:t>KERJA SAMA TIM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0" y="4648200"/>
            <a:ext cx="3810000" cy="1752600"/>
          </a:xfrm>
        </p:spPr>
        <p:txBody>
          <a:bodyPr/>
          <a:lstStyle/>
          <a:p>
            <a:pPr algn="r" eaLnBrk="1" hangingPunct="1"/>
            <a:r>
              <a:rPr lang="en-US" altLang="en-US" sz="1800" dirty="0" smtClean="0">
                <a:solidFill>
                  <a:schemeClr val="bg1"/>
                </a:solidFill>
              </a:rPr>
              <a:t>“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Kesuksesan</a:t>
            </a:r>
            <a:r>
              <a:rPr lang="en-US" altLang="en-US" sz="1800" dirty="0" smtClean="0">
                <a:solidFill>
                  <a:schemeClr val="bg1"/>
                </a:solidFill>
              </a:rPr>
              <a:t> 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kita</a:t>
            </a:r>
            <a:r>
              <a:rPr lang="en-US" altLang="en-US" sz="1800" dirty="0" smtClean="0">
                <a:solidFill>
                  <a:schemeClr val="bg1"/>
                </a:solidFill>
              </a:rPr>
              <a:t> 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bergantung</a:t>
            </a:r>
            <a:r>
              <a:rPr lang="en-US" altLang="en-US" sz="1800" dirty="0" smtClean="0">
                <a:solidFill>
                  <a:schemeClr val="bg1"/>
                </a:solidFill>
              </a:rPr>
              <a:t> 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pada</a:t>
            </a:r>
            <a:r>
              <a:rPr lang="en-US" altLang="en-US" sz="1800" dirty="0" smtClean="0">
                <a:solidFill>
                  <a:schemeClr val="bg1"/>
                </a:solidFill>
              </a:rPr>
              <a:t> 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orang</a:t>
            </a:r>
            <a:r>
              <a:rPr lang="en-US" altLang="en-US" sz="1800" dirty="0" smtClean="0">
                <a:solidFill>
                  <a:schemeClr val="bg1"/>
                </a:solidFill>
              </a:rPr>
              <a:t> lain, 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kecuali</a:t>
            </a:r>
            <a:r>
              <a:rPr lang="en-US" altLang="en-US" sz="1800" dirty="0" smtClean="0">
                <a:solidFill>
                  <a:schemeClr val="bg1"/>
                </a:solidFill>
              </a:rPr>
              <a:t> 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apabila</a:t>
            </a:r>
            <a:r>
              <a:rPr lang="en-US" altLang="en-US" sz="1800" dirty="0" smtClean="0">
                <a:solidFill>
                  <a:schemeClr val="bg1"/>
                </a:solidFill>
              </a:rPr>
              <a:t> 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kita</a:t>
            </a:r>
            <a:r>
              <a:rPr lang="en-US" altLang="en-US" sz="1800" dirty="0" smtClean="0">
                <a:solidFill>
                  <a:schemeClr val="bg1"/>
                </a:solidFill>
              </a:rPr>
              <a:t> 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bercita-cita</a:t>
            </a:r>
            <a:r>
              <a:rPr lang="en-US" altLang="en-US" sz="1800" dirty="0" smtClean="0">
                <a:solidFill>
                  <a:schemeClr val="bg1"/>
                </a:solidFill>
              </a:rPr>
              <a:t> 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menjadi</a:t>
            </a:r>
            <a:r>
              <a:rPr lang="en-US" altLang="en-US" sz="1800" dirty="0" smtClean="0">
                <a:solidFill>
                  <a:schemeClr val="bg1"/>
                </a:solidFill>
              </a:rPr>
              <a:t> 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seorang</a:t>
            </a:r>
            <a:r>
              <a:rPr lang="en-US" altLang="en-US" sz="1800" dirty="0" smtClean="0">
                <a:solidFill>
                  <a:schemeClr val="bg1"/>
                </a:solidFill>
              </a:rPr>
              <a:t> 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pemain</a:t>
            </a:r>
            <a:r>
              <a:rPr lang="en-US" altLang="en-US" sz="1800" dirty="0" smtClean="0">
                <a:solidFill>
                  <a:schemeClr val="bg1"/>
                </a:solidFill>
              </a:rPr>
              <a:t> 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biola</a:t>
            </a:r>
            <a:r>
              <a:rPr lang="en-US" altLang="en-US" sz="1800" dirty="0" smtClean="0">
                <a:solidFill>
                  <a:schemeClr val="bg1"/>
                </a:solidFill>
              </a:rPr>
              <a:t> 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tunggal</a:t>
            </a:r>
            <a:r>
              <a:rPr lang="en-US" altLang="en-US" sz="1800" dirty="0" smtClean="0">
                <a:solidFill>
                  <a:schemeClr val="bg1"/>
                </a:solidFill>
              </a:rPr>
              <a:t>.”</a:t>
            </a:r>
          </a:p>
          <a:p>
            <a:pPr algn="r" eaLnBrk="1" hangingPunct="1"/>
            <a:r>
              <a:rPr lang="en-US" altLang="en-US" sz="1800" dirty="0" smtClean="0">
                <a:solidFill>
                  <a:schemeClr val="bg1"/>
                </a:solidFill>
              </a:rPr>
              <a:t>William G. </a:t>
            </a:r>
            <a:r>
              <a:rPr lang="en-US" altLang="en-US" sz="1800" dirty="0" smtClean="0">
                <a:solidFill>
                  <a:schemeClr val="bg1"/>
                </a:solidFill>
              </a:rPr>
              <a:t>McGowan</a:t>
            </a:r>
            <a:endParaRPr lang="en-US" altLang="en-US" sz="1800" dirty="0" smtClean="0">
              <a:solidFill>
                <a:schemeClr val="bg1"/>
              </a:solidFill>
            </a:endParaRPr>
          </a:p>
        </p:txBody>
      </p:sp>
      <p:pic>
        <p:nvPicPr>
          <p:cNvPr id="4100" name="Picture 5" descr="I_012_0298"/>
          <p:cNvPicPr>
            <a:picLocks noChangeAspect="1" noChangeArrowheads="1"/>
          </p:cNvPicPr>
          <p:nvPr/>
        </p:nvPicPr>
        <p:blipFill>
          <a:blip r:embed="rId2"/>
          <a:srcRect b="2924"/>
          <a:stretch>
            <a:fillRect/>
          </a:stretch>
        </p:blipFill>
        <p:spPr bwMode="auto">
          <a:xfrm>
            <a:off x="0" y="0"/>
            <a:ext cx="518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153400" cy="609600"/>
          </a:xfrm>
        </p:spPr>
        <p:txBody>
          <a:bodyPr/>
          <a:lstStyle/>
          <a:p>
            <a:pPr algn="ctr" eaLnBrk="1" hangingPunct="1"/>
            <a:r>
              <a:rPr lang="en-US" altLang="en-US" sz="2400" smtClean="0">
                <a:solidFill>
                  <a:srgbClr val="00003A"/>
                </a:solidFill>
              </a:rPr>
              <a:t>PERBEDAAN BEKERJA SAMA DI PERKULIAHAN DAN DUNIA KERJA</a:t>
            </a:r>
          </a:p>
        </p:txBody>
      </p:sp>
      <p:graphicFrame>
        <p:nvGraphicFramePr>
          <p:cNvPr id="345123" name="Group 35"/>
          <p:cNvGraphicFramePr>
            <a:graphicFrameLocks noGrp="1"/>
          </p:cNvGraphicFramePr>
          <p:nvPr>
            <p:ph type="tbl" idx="1"/>
          </p:nvPr>
        </p:nvGraphicFramePr>
        <p:xfrm>
          <a:off x="685800" y="1122363"/>
          <a:ext cx="8229600" cy="5354639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773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  <a:latin typeface="Arial" charset="0"/>
                        </a:rPr>
                        <a:t>BEKERJA SAMA DI PERKULIAHAN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  <a:latin typeface="Arial" charset="0"/>
                        </a:rPr>
                        <a:t>BEKERJA SAMA DALAM PEKERJAAN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  <a:latin typeface="Arial" charset="0"/>
                        </a:rPr>
                        <a:t>Tidak semua orang berambisi mendapat nilai bagus.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  <a:latin typeface="Arial" charset="0"/>
                        </a:rPr>
                        <a:t>Semua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  <a:latin typeface="Arial" charset="0"/>
                        </a:rPr>
                        <a:t> orang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  <a:latin typeface="Arial" charset="0"/>
                        </a:rPr>
                        <a:t>ingin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  <a:latin typeface="Arial" charset="0"/>
                        </a:rPr>
                        <a:t>memberikan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  <a:latin typeface="Arial" charset="0"/>
                        </a:rPr>
                        <a:t> yang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  <a:latin typeface="Arial" charset="0"/>
                        </a:rPr>
                        <a:t>terbaik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  <a:latin typeface="Arial" charset="0"/>
                        </a:rPr>
                        <a:t>karena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  <a:latin typeface="Arial" charset="0"/>
                        </a:rPr>
                        <a:t>tidak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  <a:latin typeface="Arial" charset="0"/>
                        </a:rPr>
                        <a:t>ingin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  <a:latin typeface="Arial" charset="0"/>
                        </a:rPr>
                        <a:t>kehilangan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  <a:latin typeface="Arial" charset="0"/>
                        </a:rPr>
                        <a:t>pekerjaan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  <a:latin typeface="Arial" charset="0"/>
                        </a:rPr>
                        <a:t>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  <a:latin typeface="Arial" charset="0"/>
                        </a:rPr>
                        <a:t>Deskripsi tugas relatif jelas.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  <a:latin typeface="Arial" charset="0"/>
                        </a:rPr>
                        <a:t>Umumnya hanya memberi gambaran global.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  <a:latin typeface="Arial" charset="0"/>
                        </a:rPr>
                        <a:t>Durasi relatif singkat.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  <a:latin typeface="Arial" charset="0"/>
                        </a:rPr>
                        <a:t>Durasi relatif lama.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  <a:latin typeface="Arial" charset="0"/>
                        </a:rPr>
                        <a:t>Tingkat kompleksitas : terjangkau (sudah disesuaikan dgn materi kuliah)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  <a:latin typeface="Arial" charset="0"/>
                        </a:rPr>
                        <a:t>Tingkat kompleksitas : tinggi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  <a:latin typeface="Arial" charset="0"/>
                        </a:rPr>
                        <a:t>Tidak membutuhkan keahlian berbeda-beda.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  <a:latin typeface="Arial" charset="0"/>
                        </a:rPr>
                        <a:t>Cenderung membutuhkan keahlian berbeda-beda.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  <a:latin typeface="Arial" charset="0"/>
                        </a:rPr>
                        <a:t>Segala sesuatu relatif dapat diperkirakan.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  <a:latin typeface="Arial" charset="0"/>
                        </a:rPr>
                        <a:t>Di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  <a:latin typeface="Arial" charset="0"/>
                        </a:rPr>
                        <a:t>lapangan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  <a:latin typeface="Arial" charset="0"/>
                        </a:rPr>
                        <a:t>banyak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  <a:latin typeface="Arial" charset="0"/>
                        </a:rPr>
                        <a:t>hal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  <a:latin typeface="Arial" charset="0"/>
                        </a:rPr>
                        <a:t>tak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  <a:latin typeface="Arial" charset="0"/>
                        </a:rPr>
                        <a:t>terduga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  <a:latin typeface="Arial" charset="0"/>
                        </a:rPr>
                        <a:t>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153400" cy="6096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TIPE-TIPE PEKERJA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027488" y="2220913"/>
            <a:ext cx="3059112" cy="334168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mtClean="0"/>
              <a:t>Pekerja Giat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mtClean="0"/>
              <a:t>Pengikut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mtClean="0"/>
              <a:t>Inovator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mtClean="0"/>
              <a:t>Wasit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mtClean="0"/>
              <a:t>Tukang Pamer</a:t>
            </a:r>
          </a:p>
        </p:txBody>
      </p:sp>
      <p:pic>
        <p:nvPicPr>
          <p:cNvPr id="6148" name="Picture 4" descr="OS29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8663" y="5021263"/>
            <a:ext cx="11953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OS2902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657600"/>
            <a:ext cx="19113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OS2907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8" descr="OS3005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609600"/>
            <a:ext cx="24130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9" descr="OS300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18288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Rectangle 10"/>
          <p:cNvSpPr>
            <a:spLocks noChangeArrowheads="1"/>
          </p:cNvSpPr>
          <p:nvPr/>
        </p:nvSpPr>
        <p:spPr bwMode="auto">
          <a:xfrm>
            <a:off x="0" y="4953000"/>
            <a:ext cx="81248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TANTANGAN : </a:t>
            </a:r>
          </a:p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Menghadapi orang </a:t>
            </a:r>
          </a:p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dengan karakteristik </a:t>
            </a:r>
          </a:p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berbeda-beda!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153400" cy="609600"/>
          </a:xfrm>
        </p:spPr>
        <p:txBody>
          <a:bodyPr/>
          <a:lstStyle/>
          <a:p>
            <a:pPr eaLnBrk="1" hangingPunct="1"/>
            <a:r>
              <a:rPr lang="en-US" altLang="en-US" smtClean="0"/>
              <a:t>HAMBATAN BEKERJA SAMA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038600" y="4419600"/>
            <a:ext cx="1981200" cy="1752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pic>
        <p:nvPicPr>
          <p:cNvPr id="7172" name="Picture 5" descr="MI_063_01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90600"/>
            <a:ext cx="16002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MI_103_01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819400"/>
            <a:ext cx="1651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7" descr="O_029_06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492625"/>
            <a:ext cx="17526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2133600" y="1143000"/>
            <a:ext cx="5181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b="1">
                <a:solidFill>
                  <a:srgbClr val="00003A"/>
                </a:solidFill>
              </a:rPr>
              <a:t>Tidak tahu, dan tidak berusaha untuk tahu</a:t>
            </a:r>
          </a:p>
        </p:txBody>
      </p:sp>
      <p:sp>
        <p:nvSpPr>
          <p:cNvPr id="7176" name="Rectangle 9"/>
          <p:cNvSpPr>
            <a:spLocks noChangeArrowheads="1"/>
          </p:cNvSpPr>
          <p:nvPr/>
        </p:nvSpPr>
        <p:spPr bwMode="auto">
          <a:xfrm>
            <a:off x="2209800" y="3048000"/>
            <a:ext cx="5715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en-US" b="1">
                <a:solidFill>
                  <a:srgbClr val="00003A"/>
                </a:solidFill>
              </a:rPr>
              <a:t>Sudah ada sebagian yang berkelompok &amp; enggan membuka diri</a:t>
            </a:r>
          </a:p>
        </p:txBody>
      </p:sp>
      <p:sp>
        <p:nvSpPr>
          <p:cNvPr id="7177" name="Rectangle 10"/>
          <p:cNvSpPr>
            <a:spLocks noChangeArrowheads="1"/>
          </p:cNvSpPr>
          <p:nvPr/>
        </p:nvSpPr>
        <p:spPr bwMode="auto">
          <a:xfrm>
            <a:off x="2209800" y="4572000"/>
            <a:ext cx="5362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b="1">
                <a:solidFill>
                  <a:srgbClr val="00003A"/>
                </a:solidFill>
              </a:rPr>
              <a:t>Prasangka buruk </a:t>
            </a:r>
            <a:r>
              <a:rPr lang="en-US" altLang="en-US" b="1">
                <a:solidFill>
                  <a:srgbClr val="00003A"/>
                </a:solidFill>
                <a:sym typeface="Wingdings" pitchFamily="2" charset="2"/>
              </a:rPr>
              <a:t> kerja samanya 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b="1">
                <a:solidFill>
                  <a:srgbClr val="00003A"/>
                </a:solidFill>
                <a:sym typeface="Wingdings" pitchFamily="2" charset="2"/>
              </a:rPr>
              <a:t>tidak sepenuh hati</a:t>
            </a:r>
            <a:endParaRPr lang="en-US" altLang="en-US" b="1">
              <a:solidFill>
                <a:srgbClr val="00003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153400" cy="609600"/>
          </a:xfrm>
        </p:spPr>
        <p:txBody>
          <a:bodyPr/>
          <a:lstStyle/>
          <a:p>
            <a:pPr eaLnBrk="1" hangingPunct="1"/>
            <a:r>
              <a:rPr lang="en-US" altLang="en-US" smtClean="0"/>
              <a:t>SINERGI</a:t>
            </a:r>
          </a:p>
        </p:txBody>
      </p:sp>
      <p:pic>
        <p:nvPicPr>
          <p:cNvPr id="8195" name="Picture 4" descr="O_040_01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066800"/>
            <a:ext cx="4013200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609600" y="4275138"/>
            <a:ext cx="7848600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b="1">
                <a:solidFill>
                  <a:srgbClr val="00003A"/>
                </a:solidFill>
              </a:rPr>
              <a:t>Dan bukan…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US" altLang="en-US" b="1">
                <a:solidFill>
                  <a:srgbClr val="00003A"/>
                </a:solidFill>
              </a:rPr>
              <a:t>Cuek terhadap perbedaan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US" altLang="en-US" b="1">
                <a:solidFill>
                  <a:srgbClr val="00003A"/>
                </a:solidFill>
              </a:rPr>
              <a:t>Bekerja masing-masing secara mandiri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US" altLang="en-US" b="1">
                <a:solidFill>
                  <a:srgbClr val="00003A"/>
                </a:solidFill>
              </a:rPr>
              <a:t>Berpikir diri selalu benar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US" altLang="en-US" b="1">
                <a:solidFill>
                  <a:srgbClr val="00003A"/>
                </a:solidFill>
              </a:rPr>
              <a:t>Pasrah menerima seadanya</a:t>
            </a:r>
          </a:p>
        </p:txBody>
      </p:sp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304800" y="914400"/>
            <a:ext cx="4572000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2800" b="1">
                <a:solidFill>
                  <a:srgbClr val="00003A"/>
                </a:solidFill>
              </a:rPr>
              <a:t>Adalah ….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US" altLang="en-US" b="1">
                <a:solidFill>
                  <a:srgbClr val="00003A"/>
                </a:solidFill>
              </a:rPr>
              <a:t>Memanfaatkan perbedaan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US" altLang="en-US" b="1">
                <a:solidFill>
                  <a:srgbClr val="00003A"/>
                </a:solidFill>
              </a:rPr>
              <a:t>Saling melengkapi dalam bekerja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US" altLang="en-US" b="1">
                <a:solidFill>
                  <a:srgbClr val="00003A"/>
                </a:solidFill>
              </a:rPr>
              <a:t>Keterbukaan pikiran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US" altLang="en-US" b="1">
                <a:solidFill>
                  <a:srgbClr val="00003A"/>
                </a:solidFill>
              </a:rPr>
              <a:t>Menemukan cara-cara baru yang lebih baik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153400" cy="609600"/>
          </a:xfrm>
        </p:spPr>
        <p:txBody>
          <a:bodyPr/>
          <a:lstStyle/>
          <a:p>
            <a:pPr algn="ctr" eaLnBrk="1" hangingPunct="1"/>
            <a:r>
              <a:rPr lang="en-US" altLang="en-US" smtClean="0">
                <a:solidFill>
                  <a:srgbClr val="00003A"/>
                </a:solidFill>
              </a:rPr>
              <a:t>LANGKAH BERSINERGI</a:t>
            </a:r>
          </a:p>
        </p:txBody>
      </p:sp>
      <p:pic>
        <p:nvPicPr>
          <p:cNvPr id="9219" name="Picture 5" descr="O_031_03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581400"/>
            <a:ext cx="220980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7" descr="O_042_03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066800"/>
            <a:ext cx="213360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8" descr="O_029_0639"/>
          <p:cNvPicPr>
            <a:picLocks noChangeAspect="1" noChangeArrowheads="1"/>
          </p:cNvPicPr>
          <p:nvPr/>
        </p:nvPicPr>
        <p:blipFill>
          <a:blip r:embed="rId4"/>
          <a:srcRect b="4370"/>
          <a:stretch>
            <a:fillRect/>
          </a:stretch>
        </p:blipFill>
        <p:spPr bwMode="auto">
          <a:xfrm>
            <a:off x="6096000" y="1981200"/>
            <a:ext cx="27432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9" descr="MI_054_0115"/>
          <p:cNvPicPr>
            <a:picLocks noChangeAspect="1" noChangeArrowheads="1"/>
          </p:cNvPicPr>
          <p:nvPr/>
        </p:nvPicPr>
        <p:blipFill>
          <a:blip r:embed="rId5"/>
          <a:srcRect t="10234" b="24269"/>
          <a:stretch>
            <a:fillRect/>
          </a:stretch>
        </p:blipFill>
        <p:spPr bwMode="auto">
          <a:xfrm>
            <a:off x="3886200" y="4572000"/>
            <a:ext cx="18288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0" descr="OS270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1219200"/>
            <a:ext cx="21034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Rectangle 12"/>
          <p:cNvSpPr>
            <a:spLocks noChangeArrowheads="1"/>
          </p:cNvSpPr>
          <p:nvPr/>
        </p:nvSpPr>
        <p:spPr bwMode="auto">
          <a:xfrm>
            <a:off x="228600" y="2590800"/>
            <a:ext cx="32289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>
                <a:solidFill>
                  <a:srgbClr val="00003A"/>
                </a:solidFill>
              </a:rPr>
              <a:t>Definisikan masalah </a:t>
            </a:r>
          </a:p>
          <a:p>
            <a:pPr eaLnBrk="1" hangingPunct="1"/>
            <a:r>
              <a:rPr lang="en-US" altLang="en-US" b="1">
                <a:solidFill>
                  <a:srgbClr val="00003A"/>
                </a:solidFill>
              </a:rPr>
              <a:t>&amp; peluang</a:t>
            </a:r>
          </a:p>
        </p:txBody>
      </p:sp>
      <p:sp>
        <p:nvSpPr>
          <p:cNvPr id="9225" name="Rectangle 14"/>
          <p:cNvSpPr>
            <a:spLocks noChangeArrowheads="1"/>
          </p:cNvSpPr>
          <p:nvPr/>
        </p:nvSpPr>
        <p:spPr bwMode="auto">
          <a:xfrm>
            <a:off x="3048000" y="1066800"/>
            <a:ext cx="329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b="1">
                <a:solidFill>
                  <a:srgbClr val="00003A"/>
                </a:solidFill>
              </a:rPr>
              <a:t>Dengarkan orang lain</a:t>
            </a:r>
          </a:p>
        </p:txBody>
      </p:sp>
      <p:sp>
        <p:nvSpPr>
          <p:cNvPr id="9226" name="Rectangle 15"/>
          <p:cNvSpPr>
            <a:spLocks noChangeArrowheads="1"/>
          </p:cNvSpPr>
          <p:nvPr/>
        </p:nvSpPr>
        <p:spPr bwMode="auto">
          <a:xfrm>
            <a:off x="304800" y="5181600"/>
            <a:ext cx="18954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b="1">
                <a:solidFill>
                  <a:srgbClr val="00003A"/>
                </a:solidFill>
              </a:rPr>
              <a:t>Sampaikan 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b="1">
                <a:solidFill>
                  <a:srgbClr val="00003A"/>
                </a:solidFill>
              </a:rPr>
              <a:t>pendapat</a:t>
            </a:r>
          </a:p>
        </p:txBody>
      </p:sp>
      <p:sp>
        <p:nvSpPr>
          <p:cNvPr id="9227" name="Rectangle 16"/>
          <p:cNvSpPr>
            <a:spLocks noChangeArrowheads="1"/>
          </p:cNvSpPr>
          <p:nvPr/>
        </p:nvSpPr>
        <p:spPr bwMode="auto">
          <a:xfrm>
            <a:off x="6781800" y="4038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b="1">
                <a:solidFill>
                  <a:srgbClr val="00003A"/>
                </a:solidFill>
              </a:rPr>
              <a:t>Berembuk</a:t>
            </a:r>
          </a:p>
        </p:txBody>
      </p:sp>
      <p:sp>
        <p:nvSpPr>
          <p:cNvPr id="9228" name="Rectangle 17"/>
          <p:cNvSpPr>
            <a:spLocks noChangeArrowheads="1"/>
          </p:cNvSpPr>
          <p:nvPr/>
        </p:nvSpPr>
        <p:spPr bwMode="auto">
          <a:xfrm>
            <a:off x="5867400" y="4953000"/>
            <a:ext cx="282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b="1">
                <a:solidFill>
                  <a:srgbClr val="00003A"/>
                </a:solidFill>
              </a:rPr>
              <a:t>Cari solusi terbaik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O_029_0649"/>
          <p:cNvPicPr>
            <a:picLocks noChangeAspect="1" noChangeArrowheads="1"/>
          </p:cNvPicPr>
          <p:nvPr/>
        </p:nvPicPr>
        <p:blipFill>
          <a:blip r:embed="rId2"/>
          <a:srcRect b="2899"/>
          <a:stretch>
            <a:fillRect/>
          </a:stretch>
        </p:blipFill>
        <p:spPr bwMode="auto">
          <a:xfrm>
            <a:off x="533400" y="990600"/>
            <a:ext cx="33051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533400" y="128588"/>
            <a:ext cx="3090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>
                <a:solidFill>
                  <a:schemeClr val="bg1"/>
                </a:solidFill>
                <a:latin typeface="Impact" pitchFamily="34" charset="0"/>
              </a:rPr>
              <a:t>DON’T BE A BABY</a:t>
            </a:r>
          </a:p>
        </p:txBody>
      </p:sp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4038600" y="1066800"/>
            <a:ext cx="45720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     </a:t>
            </a:r>
            <a:r>
              <a:rPr lang="en-US" altLang="en-US" sz="2800" b="1">
                <a:solidFill>
                  <a:schemeClr val="bg1"/>
                </a:solidFill>
              </a:rPr>
              <a:t>Dalam kerja sama, Anda juga tetap harus memiliki kemandirian. 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	Coba dulu semua cara. Baru minta bantuan orang lain. 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	Ketika meminta bantuan, tunjukkan apa saja usaha yang telah dilakukan…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MI_055_0128"/>
          <p:cNvPicPr>
            <a:picLocks noChangeAspect="1" noChangeArrowheads="1"/>
          </p:cNvPicPr>
          <p:nvPr/>
        </p:nvPicPr>
        <p:blipFill>
          <a:blip r:embed="rId2"/>
          <a:srcRect b="48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153400" cy="6096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PILIH </a:t>
            </a:r>
            <a:br>
              <a:rPr lang="en-US" altLang="en-US" smtClean="0">
                <a:solidFill>
                  <a:schemeClr val="tx1"/>
                </a:solidFill>
              </a:rPr>
            </a:br>
            <a:r>
              <a:rPr lang="en-US" altLang="en-US" smtClean="0">
                <a:solidFill>
                  <a:schemeClr val="tx1"/>
                </a:solidFill>
              </a:rPr>
              <a:t>PERTEMPURAN </a:t>
            </a:r>
            <a:br>
              <a:rPr lang="en-US" altLang="en-US" smtClean="0">
                <a:solidFill>
                  <a:schemeClr val="tx1"/>
                </a:solidFill>
              </a:rPr>
            </a:br>
            <a:r>
              <a:rPr lang="en-US" altLang="en-US" smtClean="0">
                <a:solidFill>
                  <a:schemeClr val="tx1"/>
                </a:solidFill>
              </a:rPr>
              <a:t>ANDA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-228600" y="5257800"/>
            <a:ext cx="9372600" cy="1600200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en-US" smtClean="0"/>
              <a:t>	</a:t>
            </a:r>
            <a:r>
              <a:rPr lang="en-US" altLang="en-US" sz="2400" smtClean="0">
                <a:solidFill>
                  <a:schemeClr val="tx1"/>
                </a:solidFill>
              </a:rPr>
              <a:t>Dalam kehidupan, tak jarang Anda berbeda pendapat. Pilih pertempuran Anda. Pertahankan hal-hal yang prinsip namun jadilah fleksibel pada hal-hal yang tidak terlalu penting.</a:t>
            </a:r>
            <a:r>
              <a:rPr lang="en-US" altLang="en-US" smtClean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panelandgrid">
  <a:themeElements>
    <a:clrScheme name="2_panelandgri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panelandgrid">
      <a:majorFont>
        <a:latin typeface="Impact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anelandgri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anelandgri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nelandgri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nelandgri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nelandgri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nelandgri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nelandgri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MosaicBluGra</Template>
  <TotalTime>24219</TotalTime>
  <Words>484</Words>
  <Application>Microsoft PowerPoint</Application>
  <PresentationFormat>On-screen Show (4:3)</PresentationFormat>
  <Paragraphs>100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2_panelandgrid</vt:lpstr>
      <vt:lpstr>SUARNI, S.E</vt:lpstr>
      <vt:lpstr>KERJA SAMA TIM</vt:lpstr>
      <vt:lpstr>PERBEDAAN BEKERJA SAMA DI PERKULIAHAN DAN DUNIA KERJA</vt:lpstr>
      <vt:lpstr>TIPE-TIPE PEKERJA</vt:lpstr>
      <vt:lpstr>HAMBATAN BEKERJA SAMA</vt:lpstr>
      <vt:lpstr>SINERGI</vt:lpstr>
      <vt:lpstr>LANGKAH BERSINERGI</vt:lpstr>
      <vt:lpstr>Slide 8</vt:lpstr>
      <vt:lpstr>PILIH  PERTEMPURAN  ANDA</vt:lpstr>
      <vt:lpstr>REFLEKSI &amp; LATIHAN</vt:lpstr>
      <vt:lpstr>MENINGKATKAN KEMAMPUAN INTERPERSONAL</vt:lpstr>
      <vt:lpstr>Slide 12</vt:lpstr>
      <vt:lpstr>UNSUR KETERAMPILAN INTERPERSONAL</vt:lpstr>
      <vt:lpstr>Slide 14</vt:lpstr>
      <vt:lpstr>REFLEKSI &amp; LATIHAN</vt:lpstr>
      <vt:lpstr>THE END</vt:lpstr>
    </vt:vector>
  </TitlesOfParts>
  <Company>Procter &amp; Gamble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SUKSES DENGAN SOFT SKILLS</dc:title>
  <dc:creator>user</dc:creator>
  <cp:lastModifiedBy>ACER</cp:lastModifiedBy>
  <cp:revision>432</cp:revision>
  <cp:lastPrinted>2011-07-19T03:21:00Z</cp:lastPrinted>
  <dcterms:created xsi:type="dcterms:W3CDTF">2006-01-18T13:44:38Z</dcterms:created>
  <dcterms:modified xsi:type="dcterms:W3CDTF">2019-11-13T02:08:31Z</dcterms:modified>
</cp:coreProperties>
</file>